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74" r:id="rId2"/>
    <p:sldId id="256" r:id="rId3"/>
    <p:sldId id="257" r:id="rId4"/>
    <p:sldId id="276" r:id="rId5"/>
    <p:sldId id="258" r:id="rId6"/>
    <p:sldId id="259" r:id="rId7"/>
    <p:sldId id="270" r:id="rId8"/>
    <p:sldId id="271" r:id="rId9"/>
    <p:sldId id="273" r:id="rId10"/>
    <p:sldId id="269" r:id="rId11"/>
    <p:sldId id="272" r:id="rId12"/>
    <p:sldId id="261" r:id="rId13"/>
    <p:sldId id="262" r:id="rId14"/>
    <p:sldId id="265" r:id="rId15"/>
    <p:sldId id="263" r:id="rId16"/>
    <p:sldId id="264" r:id="rId17"/>
    <p:sldId id="266" r:id="rId18"/>
    <p:sldId id="267" r:id="rId19"/>
    <p:sldId id="268" r:id="rId20"/>
    <p:sldId id="26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70"/>
    <p:restoredTop sz="94444"/>
  </p:normalViewPr>
  <p:slideViewPr>
    <p:cSldViewPr snapToGrid="0" snapToObjects="1">
      <p:cViewPr varScale="1">
        <p:scale>
          <a:sx n="80" d="100"/>
          <a:sy n="80" d="100"/>
        </p:scale>
        <p:origin x="208" y="1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61153-3541-F54A-B4A3-E29BBC960C81}" type="datetimeFigureOut">
              <a:rPr lang="en-US" smtClean="0"/>
              <a:t>4/4/17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11501-4FA7-2741-BE9F-7F670E48B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87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11501-4FA7-2741-BE9F-7F670E48BC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62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11501-4FA7-2741-BE9F-7F670E48BC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99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11501-4FA7-2741-BE9F-7F670E48BC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3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cgcertification.org/resources/standard.html" TargetMode="External"/><Relationship Id="rId3" Type="http://schemas.openxmlformats.org/officeDocument/2006/relationships/hyperlink" Target="https://www.youtube.com/watch?v=TG_fJMCFmt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cat.org/" TargetMode="Externa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knox.libguides.com/c.php?g=50353&amp;p=322174" TargetMode="Externa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indagrave.com/" TargetMode="Externa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hroniclingamerica.loc.gov/" TargetMode="Externa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ultonhistory.com/" TargetMode="Externa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indmypast.com/persi" TargetMode="Externa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ar.org/" TargetMode="Externa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ertyellisfoundation.org/" TargetMode="External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enrootsblog.blogspot.com/" TargetMode="External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ttp/washtenawgenealogy.org/" TargetMode="Externa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ndislist.com/" TargetMode="External"/><Relationship Id="rId4" Type="http://schemas.openxmlformats.org/officeDocument/2006/relationships/hyperlink" Target="http://www.linkpendium.com/" TargetMode="External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familysearch.org/" TargetMode="Externa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ancestry.com/wiki/index.php?title=The_Source:_A_Guidebook_to_American_Genealogy" TargetMode="External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ancestry.com/wiki/index.php?title=Introduction_to_Red_Book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el.org/" TargetMode="Externa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ib.umich.edu/" TargetMode="Externa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uides.lib.umich.edu/genealogy" TargetMode="Externa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69333"/>
            <a:ext cx="8911687" cy="11514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Genealogical Proof Standard</a:t>
            </a:r>
            <a:br>
              <a:rPr lang="en-US" b="1" dirty="0"/>
            </a:br>
            <a:r>
              <a:rPr lang="en-US" sz="2200" dirty="0" smtClean="0">
                <a:hlinkClick r:id="rId2"/>
              </a:rPr>
              <a:t>http</a:t>
            </a:r>
            <a:r>
              <a:rPr lang="en-US" sz="2200" dirty="0">
                <a:hlinkClick r:id="rId2"/>
              </a:rPr>
              <a:t>://</a:t>
            </a:r>
            <a:r>
              <a:rPr lang="en-US" sz="2200" dirty="0" err="1" smtClean="0">
                <a:hlinkClick r:id="rId2"/>
              </a:rPr>
              <a:t>www.bcgcertification.org</a:t>
            </a:r>
            <a:r>
              <a:rPr lang="en-US" sz="2200" dirty="0" smtClean="0">
                <a:hlinkClick r:id="rId2"/>
              </a:rPr>
              <a:t>/resources/</a:t>
            </a:r>
            <a:r>
              <a:rPr lang="en-US" sz="2200" dirty="0" err="1" smtClean="0">
                <a:hlinkClick r:id="rId2"/>
              </a:rPr>
              <a:t>standard.html</a:t>
            </a:r>
            <a:r>
              <a:rPr lang="en-US" sz="2200" dirty="0" smtClean="0">
                <a:hlinkClick r:id="rId2"/>
              </a:rPr>
              <a:t/>
            </a:r>
            <a:br>
              <a:rPr lang="en-US" sz="2200" dirty="0" smtClean="0">
                <a:hlinkClick r:id="rId2"/>
              </a:rPr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07067"/>
            <a:ext cx="8915400" cy="4404155"/>
          </a:xfrm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</a:rPr>
              <a:t>Reasonably exhaustive </a:t>
            </a:r>
            <a:r>
              <a:rPr lang="en-US" sz="2400" b="1" dirty="0" smtClean="0">
                <a:solidFill>
                  <a:srgbClr val="FF0000"/>
                </a:solidFill>
              </a:rPr>
              <a:t>research</a:t>
            </a:r>
          </a:p>
          <a:p>
            <a:r>
              <a:rPr lang="en-US" dirty="0"/>
              <a:t>Complete, accurate citations to the source or sources of each information </a:t>
            </a:r>
            <a:r>
              <a:rPr lang="en-US" dirty="0" smtClean="0"/>
              <a:t>item</a:t>
            </a:r>
          </a:p>
          <a:p>
            <a:r>
              <a:rPr lang="en-US" dirty="0"/>
              <a:t>Tests—through processes of analysis and correlation—of all sources, information items, and </a:t>
            </a:r>
            <a:r>
              <a:rPr lang="en-US" dirty="0" smtClean="0"/>
              <a:t>evidence</a:t>
            </a:r>
          </a:p>
          <a:p>
            <a:r>
              <a:rPr lang="en-US" dirty="0"/>
              <a:t>Resolution of conflicts among evidence </a:t>
            </a:r>
            <a:r>
              <a:rPr lang="en-US" dirty="0" smtClean="0"/>
              <a:t>items</a:t>
            </a:r>
          </a:p>
          <a:p>
            <a:r>
              <a:rPr lang="en-US" dirty="0"/>
              <a:t>Soundly reasoned, coherently written conclusion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!/2 hour video  by </a:t>
            </a:r>
            <a:r>
              <a:rPr lang="en-US" dirty="0" err="1" smtClean="0"/>
              <a:t>Ancestry.com</a:t>
            </a:r>
            <a:r>
              <a:rPr lang="en-US" dirty="0" smtClean="0"/>
              <a:t> guru, Crista Cowan, covering the reasonably exhaustive search </a:t>
            </a:r>
            <a:r>
              <a:rPr lang="en-US" dirty="0"/>
              <a:t>is online at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www.youtube.com/watch?v=TG_fJMCFmt4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294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WorldCat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</a:t>
            </a:r>
            <a:r>
              <a:rPr lang="en-US" dirty="0" err="1" smtClean="0">
                <a:hlinkClick r:id="rId3"/>
              </a:rPr>
              <a:t>www.worldcat.org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13" y="3022746"/>
            <a:ext cx="8915400" cy="3693292"/>
          </a:xfrm>
        </p:spPr>
      </p:pic>
    </p:spTree>
    <p:extLst>
      <p:ext uri="{BB962C8B-B14F-4D97-AF65-F5344CB8AC3E}">
        <p14:creationId xmlns:p14="http://schemas.microsoft.com/office/powerpoint/2010/main" val="32368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20852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Explore Google Books, Internet Archives and </a:t>
            </a:r>
            <a:r>
              <a:rPr lang="en-US" dirty="0" err="1" smtClean="0"/>
              <a:t>Hathi</a:t>
            </a:r>
            <a:r>
              <a:rPr lang="en-US" dirty="0" smtClean="0"/>
              <a:t> Trust</a:t>
            </a:r>
            <a:r>
              <a:rPr lang="is-IS" dirty="0" smtClean="0"/>
              <a:t>…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knox.libguides.com/c.php?g=50353&amp;p=322174</a:t>
            </a:r>
            <a:r>
              <a:rPr lang="en-US" dirty="0" smtClean="0"/>
              <a:t>   (a guide to get you started)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560" y="2893484"/>
            <a:ext cx="6416415" cy="3778250"/>
          </a:xfrm>
        </p:spPr>
      </p:pic>
    </p:spTree>
    <p:extLst>
      <p:ext uri="{BB962C8B-B14F-4D97-AF65-F5344CB8AC3E}">
        <p14:creationId xmlns:p14="http://schemas.microsoft.com/office/powerpoint/2010/main" val="763890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 A Grave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</a:t>
            </a:r>
            <a:r>
              <a:rPr lang="en-US" dirty="0" err="1" smtClean="0">
                <a:hlinkClick r:id="rId2"/>
              </a:rPr>
              <a:t>www.findagrave.com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274380"/>
            <a:ext cx="8915400" cy="3496689"/>
          </a:xfrm>
        </p:spPr>
      </p:pic>
    </p:spTree>
    <p:extLst>
      <p:ext uri="{BB962C8B-B14F-4D97-AF65-F5344CB8AC3E}">
        <p14:creationId xmlns:p14="http://schemas.microsoft.com/office/powerpoint/2010/main" val="991962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Chronicling America  -- newspapers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2"/>
              </a:rPr>
              <a:t>http://chroniclingamerica.loc.gov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697" y="2133600"/>
            <a:ext cx="7788432" cy="3778250"/>
          </a:xfrm>
        </p:spPr>
      </p:pic>
    </p:spTree>
    <p:extLst>
      <p:ext uri="{BB962C8B-B14F-4D97-AF65-F5344CB8AC3E}">
        <p14:creationId xmlns:p14="http://schemas.microsoft.com/office/powerpoint/2010/main" val="1804401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Fulton History </a:t>
            </a:r>
            <a:r>
              <a:rPr lang="en-US" dirty="0" smtClean="0"/>
              <a:t>– not just New </a:t>
            </a:r>
            <a:r>
              <a:rPr lang="en-US" dirty="0" smtClean="0"/>
              <a:t>York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http://fultonhistory.com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920" y="2133600"/>
            <a:ext cx="5973986" cy="3778250"/>
          </a:xfrm>
        </p:spPr>
      </p:pic>
    </p:spTree>
    <p:extLst>
      <p:ext uri="{BB962C8B-B14F-4D97-AF65-F5344CB8AC3E}">
        <p14:creationId xmlns:p14="http://schemas.microsoft.com/office/powerpoint/2010/main" val="1915575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8794" y="437844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PERSI</a:t>
            </a:r>
            <a:r>
              <a:rPr lang="en-US" dirty="0" smtClean="0"/>
              <a:t> – free at </a:t>
            </a:r>
            <a:r>
              <a:rPr lang="en-US" dirty="0" err="1" smtClean="0"/>
              <a:t>FindMyPast.com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</a:t>
            </a:r>
            <a:r>
              <a:rPr lang="en-US" dirty="0" err="1" smtClean="0">
                <a:hlinkClick r:id="rId2"/>
              </a:rPr>
              <a:t>www.findmypast.com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err="1" smtClean="0">
                <a:hlinkClick r:id="rId2"/>
              </a:rPr>
              <a:t>persi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794" y="2133600"/>
            <a:ext cx="8796238" cy="3778250"/>
          </a:xfrm>
        </p:spPr>
      </p:pic>
    </p:spTree>
    <p:extLst>
      <p:ext uri="{BB962C8B-B14F-4D97-AF65-F5344CB8AC3E}">
        <p14:creationId xmlns:p14="http://schemas.microsoft.com/office/powerpoint/2010/main" val="383823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D.A. R. Library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hlinkClick r:id="rId2"/>
              </a:rPr>
              <a:t>http://www.dar.org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&gt; Library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196" y="2133600"/>
            <a:ext cx="7773433" cy="3778250"/>
          </a:xfrm>
        </p:spPr>
      </p:pic>
    </p:spTree>
    <p:extLst>
      <p:ext uri="{BB962C8B-B14F-4D97-AF65-F5344CB8AC3E}">
        <p14:creationId xmlns:p14="http://schemas.microsoft.com/office/powerpoint/2010/main" val="549901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ELLIS </a:t>
            </a:r>
            <a:r>
              <a:rPr lang="en-US" b="1" dirty="0" smtClean="0"/>
              <a:t>ISLAND </a:t>
            </a:r>
            <a:r>
              <a:rPr lang="en-US" dirty="0" smtClean="0"/>
              <a:t>– for passenger lists (N.Y</a:t>
            </a:r>
            <a:r>
              <a:rPr lang="en-US" dirty="0"/>
              <a:t>.)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hlinkClick r:id="rId3"/>
              </a:rPr>
              <a:t>http://www.libertyellisfoundation.org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785845"/>
            <a:ext cx="8915400" cy="2473759"/>
          </a:xfrm>
        </p:spPr>
      </p:pic>
    </p:spTree>
    <p:extLst>
      <p:ext uri="{BB962C8B-B14F-4D97-AF65-F5344CB8AC3E}">
        <p14:creationId xmlns:p14="http://schemas.microsoft.com/office/powerpoint/2010/main" val="1398250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Joe </a:t>
            </a:r>
            <a:r>
              <a:rPr lang="en-US" b="1" dirty="0" err="1" smtClean="0"/>
              <a:t>Beine’s</a:t>
            </a:r>
            <a:r>
              <a:rPr lang="en-US" b="1" dirty="0" smtClean="0"/>
              <a:t> pages</a:t>
            </a:r>
            <a:r>
              <a:rPr lang="is-IS" dirty="0" smtClean="0"/>
              <a:t>… find them at his blog </a:t>
            </a:r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genrootsblog.blogspot.com</a:t>
            </a:r>
            <a:r>
              <a:rPr lang="en-US" dirty="0">
                <a:hlinkClick r:id="rId2"/>
              </a:rPr>
              <a:t>/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23" y="2133600"/>
            <a:ext cx="6340579" cy="3778250"/>
          </a:xfrm>
        </p:spPr>
      </p:pic>
    </p:spTree>
    <p:extLst>
      <p:ext uri="{BB962C8B-B14F-4D97-AF65-F5344CB8AC3E}">
        <p14:creationId xmlns:p14="http://schemas.microsoft.com/office/powerpoint/2010/main" val="22012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32509"/>
            <a:ext cx="8911687" cy="15724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Genealogical Society of Washtenaw County </a:t>
            </a:r>
            <a:r>
              <a:rPr lang="en-US" dirty="0" smtClean="0">
                <a:hlinkClick r:id="rId2"/>
              </a:rPr>
              <a:t>http://www.washtenawgenealogy.org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272" y="2133600"/>
            <a:ext cx="5447282" cy="3778250"/>
          </a:xfrm>
        </p:spPr>
      </p:pic>
    </p:spTree>
    <p:extLst>
      <p:ext uri="{BB962C8B-B14F-4D97-AF65-F5344CB8AC3E}">
        <p14:creationId xmlns:p14="http://schemas.microsoft.com/office/powerpoint/2010/main" val="1428712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372534"/>
            <a:ext cx="8915399" cy="8805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 the Same Page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2116667"/>
            <a:ext cx="8915399" cy="378699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dirty="0" smtClean="0"/>
              <a:t>FREE Websites </a:t>
            </a:r>
            <a:r>
              <a:rPr lang="en-US" sz="3600" dirty="0" smtClean="0"/>
              <a:t>for Genealogists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Barbara </a:t>
            </a:r>
            <a:r>
              <a:rPr lang="en-US" dirty="0" smtClean="0"/>
              <a:t>Snow  (</a:t>
            </a:r>
            <a:r>
              <a:rPr lang="en-US" dirty="0" err="1" smtClean="0"/>
              <a:t>barbsnow@comcast,net</a:t>
            </a:r>
            <a:r>
              <a:rPr lang="en-US" dirty="0" smtClean="0"/>
              <a:t>) </a:t>
            </a:r>
          </a:p>
          <a:p>
            <a:r>
              <a:rPr lang="en-US" dirty="0" smtClean="0"/>
              <a:t>April, 2017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104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the internet</a:t>
            </a:r>
            <a:r>
              <a:rPr lang="is-IS" dirty="0" smtClean="0"/>
              <a:t>… </a:t>
            </a:r>
            <a:br>
              <a:rPr lang="is-IS" dirty="0" smtClean="0"/>
            </a:br>
            <a:r>
              <a:rPr lang="is-IS" dirty="0" smtClean="0">
                <a:hlinkClick r:id="rId3"/>
              </a:rPr>
              <a:t>Cyndi’s List</a:t>
            </a:r>
            <a:r>
              <a:rPr lang="is-IS" dirty="0" smtClean="0"/>
              <a:t>						</a:t>
            </a:r>
            <a:r>
              <a:rPr lang="is-IS" dirty="0" smtClean="0">
                <a:hlinkClick r:id="rId4"/>
              </a:rPr>
              <a:t>Linkpendium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552" y="2133600"/>
            <a:ext cx="4150559" cy="37782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609" y="2125663"/>
            <a:ext cx="4252769" cy="3778250"/>
          </a:xfrm>
        </p:spPr>
      </p:pic>
    </p:spTree>
    <p:extLst>
      <p:ext uri="{BB962C8B-B14F-4D97-AF65-F5344CB8AC3E}">
        <p14:creationId xmlns:p14="http://schemas.microsoft.com/office/powerpoint/2010/main" val="132305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838930"/>
          </a:xfrm>
        </p:spPr>
        <p:txBody>
          <a:bodyPr/>
          <a:lstStyle/>
          <a:p>
            <a:r>
              <a:rPr lang="en-US" dirty="0" smtClean="0"/>
              <a:t>SEARCH </a:t>
            </a:r>
            <a:r>
              <a:rPr lang="en-US" dirty="0" err="1" smtClean="0">
                <a:hlinkClick r:id="rId2"/>
              </a:rPr>
              <a:t>FamilySearch.Org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1463040"/>
            <a:ext cx="4313864" cy="4448182"/>
          </a:xfrm>
        </p:spPr>
        <p:txBody>
          <a:bodyPr>
            <a:normAutofit/>
          </a:bodyPr>
          <a:lstStyle/>
          <a:p>
            <a:r>
              <a:rPr lang="en-US" dirty="0"/>
              <a:t>Wiki </a:t>
            </a:r>
            <a:r>
              <a:rPr lang="en-US" dirty="0" smtClean="0"/>
              <a:t>– genealogical help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enealogical </a:t>
            </a:r>
            <a:r>
              <a:rPr lang="en-US" dirty="0"/>
              <a:t>research </a:t>
            </a:r>
            <a:r>
              <a:rPr lang="en-US" dirty="0" smtClean="0"/>
              <a:t>advice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earn </a:t>
            </a:r>
            <a:r>
              <a:rPr lang="en-US" dirty="0"/>
              <a:t>where to find record collections in our 85,012 articles</a:t>
            </a:r>
            <a:endParaRPr lang="en-US" dirty="0" smtClean="0"/>
          </a:p>
          <a:p>
            <a:r>
              <a:rPr lang="en-US" dirty="0" smtClean="0"/>
              <a:t>Catalog –what library owns</a:t>
            </a:r>
          </a:p>
          <a:p>
            <a:pPr lvl="1"/>
            <a:r>
              <a:rPr lang="en-US" dirty="0" smtClean="0"/>
              <a:t>Town, county, state</a:t>
            </a:r>
          </a:p>
          <a:p>
            <a:pPr lvl="1"/>
            <a:r>
              <a:rPr lang="en-US" dirty="0" smtClean="0"/>
              <a:t>Film, paper, digital</a:t>
            </a:r>
          </a:p>
          <a:p>
            <a:r>
              <a:rPr lang="en-US" dirty="0" smtClean="0"/>
              <a:t>Records—digital collection of some of what library owns</a:t>
            </a:r>
          </a:p>
          <a:p>
            <a:pPr lvl="1"/>
            <a:r>
              <a:rPr lang="en-US" dirty="0" smtClean="0"/>
              <a:t>Index (no image attached)</a:t>
            </a:r>
          </a:p>
          <a:p>
            <a:pPr lvl="1"/>
            <a:r>
              <a:rPr lang="en-US" dirty="0" smtClean="0"/>
              <a:t>Indexed + image </a:t>
            </a:r>
          </a:p>
          <a:p>
            <a:pPr lvl="1"/>
            <a:r>
              <a:rPr lang="en-US" dirty="0" smtClean="0"/>
              <a:t>Image only (not indexed)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786" y="2125663"/>
            <a:ext cx="1982415" cy="3778250"/>
          </a:xfrm>
        </p:spPr>
      </p:pic>
      <p:cxnSp>
        <p:nvCxnSpPr>
          <p:cNvPr id="7" name="Straight Arrow Connector 6"/>
          <p:cNvCxnSpPr/>
          <p:nvPr/>
        </p:nvCxnSpPr>
        <p:spPr>
          <a:xfrm flipH="1">
            <a:off x="9622473" y="2642250"/>
            <a:ext cx="1263535" cy="399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9622472" y="4020965"/>
            <a:ext cx="1263535" cy="399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9347993" y="5000669"/>
            <a:ext cx="1263535" cy="399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567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Classic Reference Books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1116" y="1972703"/>
            <a:ext cx="4220989" cy="576262"/>
          </a:xfrm>
        </p:spPr>
        <p:txBody>
          <a:bodyPr/>
          <a:lstStyle/>
          <a:p>
            <a:r>
              <a:rPr lang="en-US" dirty="0" smtClean="0"/>
              <a:t>Jurisdictional </a:t>
            </a:r>
          </a:p>
          <a:p>
            <a:r>
              <a:rPr lang="en-US" dirty="0" smtClean="0">
                <a:hlinkClick r:id="rId2"/>
              </a:rPr>
              <a:t>Ancestry Redbook 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64" y="2616668"/>
            <a:ext cx="2562772" cy="33528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684421"/>
            <a:ext cx="3999001" cy="861316"/>
          </a:xfrm>
        </p:spPr>
        <p:txBody>
          <a:bodyPr/>
          <a:lstStyle/>
          <a:p>
            <a:r>
              <a:rPr lang="en-US" dirty="0" smtClean="0"/>
              <a:t>Topical </a:t>
            </a:r>
          </a:p>
          <a:p>
            <a:r>
              <a:rPr lang="en-US" dirty="0" smtClean="0">
                <a:hlinkClick r:id="rId4"/>
              </a:rPr>
              <a:t>The Source</a:t>
            </a:r>
            <a:r>
              <a:rPr lang="en-US" dirty="0" smtClean="0"/>
              <a:t>: A Guide to American Genealogy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398" y="2616668"/>
            <a:ext cx="2488343" cy="3352800"/>
          </a:xfrm>
        </p:spPr>
      </p:pic>
    </p:spTree>
    <p:extLst>
      <p:ext uri="{BB962C8B-B14F-4D97-AF65-F5344CB8AC3E}">
        <p14:creationId xmlns:p14="http://schemas.microsoft.com/office/powerpoint/2010/main" val="1119766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321068"/>
          </a:xfrm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Heritage Quest  </a:t>
            </a:r>
            <a:r>
              <a:rPr lang="en-US" dirty="0" smtClean="0">
                <a:hlinkClick r:id="rId2"/>
              </a:rPr>
              <a:t>http://www.mel.org</a:t>
            </a:r>
            <a:r>
              <a:rPr lang="en-US" dirty="0" smtClean="0"/>
              <a:t> &gt; Databases &gt; Heritage Quest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425657"/>
            <a:ext cx="8915400" cy="3194136"/>
          </a:xfrm>
          <a:ln>
            <a:solidFill>
              <a:srgbClr val="00B050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1296785" y="242565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8478981" y="304431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06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Heritage Quest Online </a:t>
            </a:r>
            <a:br>
              <a:rPr lang="en-US" dirty="0" smtClean="0"/>
            </a:br>
            <a:r>
              <a:rPr lang="en-US" dirty="0" smtClean="0"/>
              <a:t>SEARCH-RESEARCH AIDS-MAPS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525" y="2133600"/>
            <a:ext cx="3412612" cy="377825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2309975"/>
            <a:ext cx="4313238" cy="3409626"/>
          </a:xfrm>
        </p:spPr>
      </p:pic>
      <p:sp>
        <p:nvSpPr>
          <p:cNvPr id="9" name="Right Arrow 8"/>
          <p:cNvSpPr/>
          <p:nvPr/>
        </p:nvSpPr>
        <p:spPr>
          <a:xfrm>
            <a:off x="2201333" y="430106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1608183">
            <a:off x="10246783" y="3253012"/>
            <a:ext cx="1787015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19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History Library Center Portal</a:t>
            </a:r>
            <a:br>
              <a:rPr lang="en-US" dirty="0" smtClean="0"/>
            </a:br>
            <a:r>
              <a:rPr lang="en-US" sz="2800" i="1" dirty="0" smtClean="0">
                <a:solidFill>
                  <a:srgbClr val="FF0000"/>
                </a:solidFill>
              </a:rPr>
              <a:t>(Must be in a FHC to use this.)</a:t>
            </a:r>
            <a:endParaRPr lang="en-US" sz="2800" i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576682"/>
            <a:ext cx="4313237" cy="2892086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514" y="2125663"/>
            <a:ext cx="3424959" cy="3778250"/>
          </a:xfrm>
        </p:spPr>
      </p:pic>
    </p:spTree>
    <p:extLst>
      <p:ext uri="{BB962C8B-B14F-4D97-AF65-F5344CB8AC3E}">
        <p14:creationId xmlns:p14="http://schemas.microsoft.com/office/powerpoint/2010/main" val="539312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80000"/>
                <a:lumOff val="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of Michigan Library 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hlinkClick r:id="rId2"/>
              </a:rPr>
              <a:t>https://www.lib.umich.edu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847" y="2133600"/>
            <a:ext cx="7132131" cy="3778250"/>
          </a:xfrm>
        </p:spPr>
      </p:pic>
    </p:spTree>
    <p:extLst>
      <p:ext uri="{BB962C8B-B14F-4D97-AF65-F5344CB8AC3E}">
        <p14:creationId xmlns:p14="http://schemas.microsoft.com/office/powerpoint/2010/main" val="521720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 </a:t>
            </a:r>
            <a:r>
              <a:rPr lang="en-US" b="1" dirty="0" err="1" smtClean="0"/>
              <a:t>Mich</a:t>
            </a:r>
            <a:r>
              <a:rPr lang="en-US" b="1" dirty="0"/>
              <a:t> Library Genealogy Research Guide </a:t>
            </a:r>
            <a:r>
              <a:rPr lang="en-US" dirty="0">
                <a:hlinkClick r:id="rId2"/>
              </a:rPr>
              <a:t>http://</a:t>
            </a:r>
            <a:r>
              <a:rPr lang="en-US" dirty="0" err="1" smtClean="0">
                <a:hlinkClick r:id="rId2"/>
              </a:rPr>
              <a:t>guides.lib.umich.edu</a:t>
            </a:r>
            <a:r>
              <a:rPr lang="en-US" dirty="0" smtClean="0">
                <a:hlinkClick r:id="rId2"/>
              </a:rPr>
              <a:t>/genealogy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41" y="2133600"/>
            <a:ext cx="6569344" cy="3778250"/>
          </a:xfrm>
        </p:spPr>
      </p:pic>
    </p:spTree>
    <p:extLst>
      <p:ext uri="{BB962C8B-B14F-4D97-AF65-F5344CB8AC3E}">
        <p14:creationId xmlns:p14="http://schemas.microsoft.com/office/powerpoint/2010/main" val="92209125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1772</TotalTime>
  <Words>232</Words>
  <Application>Microsoft Macintosh PowerPoint</Application>
  <PresentationFormat>Widescreen</PresentationFormat>
  <Paragraphs>54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Century Gothic</vt:lpstr>
      <vt:lpstr>Wingdings 3</vt:lpstr>
      <vt:lpstr>Arial</vt:lpstr>
      <vt:lpstr>Wisp</vt:lpstr>
      <vt:lpstr>Genealogical Proof Standard http://www.bcgcertification.org/resources/standard.html </vt:lpstr>
      <vt:lpstr>On the Same Page </vt:lpstr>
      <vt:lpstr>SEARCH FamilySearch.Org</vt:lpstr>
      <vt:lpstr>2 Classic Reference Books </vt:lpstr>
      <vt:lpstr>Heritage Quest  http://www.mel.org &gt; Databases &gt; Heritage Quest </vt:lpstr>
      <vt:lpstr>Heritage Quest Online  SEARCH-RESEARCH AIDS-MAPS</vt:lpstr>
      <vt:lpstr>Family History Library Center Portal (Must be in a FHC to use this.)</vt:lpstr>
      <vt:lpstr>University of Michigan Library   https://www.lib.umich.edu/ </vt:lpstr>
      <vt:lpstr>U Mich Library Genealogy Research Guide http://guides.lib.umich.edu/genealogy </vt:lpstr>
      <vt:lpstr>WorldCat  http://www.worldcat.org  </vt:lpstr>
      <vt:lpstr>Explore Google Books, Internet Archives and Hathi Trust… http://knox.libguides.com/c.php?g=50353&amp;p=322174   (a guide to get you started)   </vt:lpstr>
      <vt:lpstr>Find A Grave http://www.findagrave.com </vt:lpstr>
      <vt:lpstr>Chronicling America  -- newspapers http://chroniclingamerica.loc.gov  </vt:lpstr>
      <vt:lpstr>Fulton History – not just New York  http://fultonhistory.com </vt:lpstr>
      <vt:lpstr>PERSI – free at FindMyPast.com http://www.findmypast.com/persi  </vt:lpstr>
      <vt:lpstr>D.A. R. Library  http://www.dar.org/ &gt; Library </vt:lpstr>
      <vt:lpstr>ELLIS ISLAND – for passenger lists (N.Y.)  http://www.libertyellisfoundation.org/ </vt:lpstr>
      <vt:lpstr>Joe Beine’s pages… find them at his blog http://genrootsblog.blogspot.com/</vt:lpstr>
      <vt:lpstr>Genealogical Society of Washtenaw County http://www.washtenawgenealogy.org </vt:lpstr>
      <vt:lpstr>Searching the internet…  Cyndi’s List      Linkpendium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Same Page </dc:title>
  <dc:creator>Barbara Snow</dc:creator>
  <cp:lastModifiedBy>Barbara Snow</cp:lastModifiedBy>
  <cp:revision>23</cp:revision>
  <dcterms:created xsi:type="dcterms:W3CDTF">2017-04-04T12:42:40Z</dcterms:created>
  <dcterms:modified xsi:type="dcterms:W3CDTF">2017-04-05T19:12:35Z</dcterms:modified>
</cp:coreProperties>
</file>